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501" autoAdjust="0"/>
  </p:normalViewPr>
  <p:slideViewPr>
    <p:cSldViewPr snapToGrid="0">
      <p:cViewPr>
        <p:scale>
          <a:sx n="80" d="100"/>
          <a:sy n="80" d="100"/>
        </p:scale>
        <p:origin x="-89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2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3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5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08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0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2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7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9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5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6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8CF8C1B-04AC-4D97-84C2-84735AE8D02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DE09AC-57B5-4D61-8666-D97471F54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65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fanassye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item.asp?id=21855836" TargetMode="External"/><Relationship Id="rId2" Type="http://schemas.openxmlformats.org/officeDocument/2006/relationships/hyperlink" Target="http://elibrary.ru/item.asp?id=2193599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7114" y="323285"/>
            <a:ext cx="107180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Статистическая методология познания</a:t>
            </a:r>
            <a:endParaRPr lang="ru-RU" sz="7200" dirty="0">
              <a:ln w="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0063" y="2919470"/>
            <a:ext cx="11901937" cy="3610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Афанасьев Владимир Николаевич – Избранный член Международного статистического института (</a:t>
            </a:r>
            <a:r>
              <a:rPr lang="en-US" dirty="0" smtClean="0">
                <a:solidFill>
                  <a:schemeClr val="tx1"/>
                </a:solidFill>
              </a:rPr>
              <a:t>ISI)</a:t>
            </a:r>
            <a:r>
              <a:rPr lang="ru-RU" dirty="0" smtClean="0">
                <a:solidFill>
                  <a:schemeClr val="tx1"/>
                </a:solidFill>
              </a:rPr>
              <a:t>, доктор экономических наук, профессор, зав. кафедры статистики и эконометрики Оренбургского государственного университета, Почетный работник высшего профессионального образования РФ.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E-mail: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vAfanassyev@gmail.com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6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100" y="152401"/>
            <a:ext cx="10515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Развитие статистической методологии естествознания 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17208"/>
            <a:ext cx="6760029" cy="5163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Начало </a:t>
            </a:r>
            <a:r>
              <a:rPr lang="ru-RU" dirty="0" smtClean="0">
                <a:solidFill>
                  <a:schemeClr val="accent6"/>
                </a:solidFill>
              </a:rPr>
              <a:t>статистической физике </a:t>
            </a:r>
            <a:r>
              <a:rPr lang="ru-RU" dirty="0" smtClean="0"/>
              <a:t>было положено исследованием </a:t>
            </a:r>
            <a:r>
              <a:rPr lang="ru-RU" dirty="0" smtClean="0">
                <a:solidFill>
                  <a:schemeClr val="accent6"/>
                </a:solidFill>
              </a:rPr>
              <a:t>Дж. Максвелла</a:t>
            </a:r>
            <a:r>
              <a:rPr lang="ru-RU" dirty="0" smtClean="0"/>
              <a:t>. Он писал: «Когда мы имеем дело с массами материи, невозможность наблюдать индивидуальные молекулы вынуждает нас принять то, что я назвал статистическим методом вычисления, и отказаться от метода динамического, при котором мы следим в своих выкладках за каждым движением в отдельности… </a:t>
            </a:r>
            <a:r>
              <a:rPr lang="ru-RU" dirty="0" smtClean="0">
                <a:solidFill>
                  <a:schemeClr val="accent6"/>
                </a:solidFill>
              </a:rPr>
              <a:t>Следуя этому методу, единственно возможному как с точки зрения экспериментальной, так и математической, мы переходим от строго динамических методов к методам статистики и теории вероятностей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60030" y="1945368"/>
            <a:ext cx="2590798" cy="3814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Джеймс Клерк Максвелл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(13.06.1831 – 5.11.1879)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Британский физик, математик и механик. Внес фундаментальный вклад в развитие физики. Одним из первых ввел в физику статистические представления.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27" y="1968727"/>
            <a:ext cx="2708502" cy="379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2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600" y="296182"/>
            <a:ext cx="6097229" cy="18646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Теория Чарльза Дарвина о естественном отборе</a:t>
            </a:r>
            <a:r>
              <a:rPr lang="ru-RU" dirty="0" smtClean="0"/>
              <a:t> наиболее приспособленных организмов к условиям внешней среды – </a:t>
            </a:r>
            <a:r>
              <a:rPr lang="ru-RU" dirty="0" smtClean="0">
                <a:solidFill>
                  <a:schemeClr val="accent6"/>
                </a:solidFill>
              </a:rPr>
              <a:t>типично статистическая теория массового процесса варьирующих индивидуальных признаков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5687" y="2547257"/>
            <a:ext cx="2590798" cy="381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Чарльз Роберт Дарвин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(12.02.1809 – 19.04.1882)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Английский натуралист и путешественник, своими трудами заложивший основы современных представлений о биологической эволюции.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5" y="2547257"/>
            <a:ext cx="303711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455229" y="296183"/>
            <a:ext cx="5649685" cy="186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6"/>
                </a:solidFill>
              </a:rPr>
              <a:t>Г. Мендель</a:t>
            </a:r>
            <a:r>
              <a:rPr lang="ru-RU" dirty="0" smtClean="0"/>
              <a:t> открыл наиболее простые законы наследования признаков живых организмов, положив тем самым начало науке </a:t>
            </a:r>
            <a:r>
              <a:rPr lang="ru-RU" dirty="0" smtClean="0">
                <a:solidFill>
                  <a:schemeClr val="accent6"/>
                </a:solidFill>
              </a:rPr>
              <a:t>генетике</a:t>
            </a:r>
            <a:r>
              <a:rPr lang="ru-RU" dirty="0" smtClean="0"/>
              <a:t>, которая </a:t>
            </a:r>
            <a:r>
              <a:rPr lang="ru-RU" dirty="0" smtClean="0">
                <a:solidFill>
                  <a:schemeClr val="accent6"/>
                </a:solidFill>
              </a:rPr>
              <a:t>полностью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основана на статистических методах анализа массовых явлений</a:t>
            </a:r>
            <a:r>
              <a:rPr lang="ru-RU" dirty="0" smtClean="0"/>
              <a:t> и закона, который имеет статистический характер.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02829" y="2547257"/>
            <a:ext cx="2590798" cy="381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Грегор</a:t>
            </a:r>
            <a:r>
              <a:rPr lang="ru-RU" dirty="0" smtClean="0"/>
              <a:t> Иоганн Мендель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(20.07.1822 – 6.01.1884)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Австрийский биолог и ботаник, монах-августинец, аббат. Основоположник учения о наследственности.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627" y="2547257"/>
            <a:ext cx="3037115" cy="3810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6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428" y="203653"/>
            <a:ext cx="11463886" cy="22020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Многие </a:t>
            </a:r>
            <a:r>
              <a:rPr lang="ru-RU" dirty="0" smtClean="0">
                <a:solidFill>
                  <a:schemeClr val="accent6"/>
                </a:solidFill>
              </a:rPr>
              <a:t>методы</a:t>
            </a:r>
            <a:r>
              <a:rPr lang="ru-RU" dirty="0" smtClean="0"/>
              <a:t> современного </a:t>
            </a:r>
            <a:r>
              <a:rPr lang="ru-RU" dirty="0" smtClean="0">
                <a:solidFill>
                  <a:schemeClr val="accent6"/>
                </a:solidFill>
              </a:rPr>
              <a:t>статистического анализа</a:t>
            </a:r>
            <a:r>
              <a:rPr lang="ru-RU" dirty="0" smtClean="0"/>
              <a:t>, например, </a:t>
            </a:r>
            <a:r>
              <a:rPr lang="ru-RU" dirty="0" smtClean="0">
                <a:solidFill>
                  <a:schemeClr val="accent6"/>
                </a:solidFill>
              </a:rPr>
              <a:t>метод корреляционного измерения тесноты связей </a:t>
            </a:r>
            <a:r>
              <a:rPr lang="ru-RU" dirty="0" smtClean="0"/>
              <a:t>был разработан для решения </a:t>
            </a:r>
            <a:r>
              <a:rPr lang="ru-RU" dirty="0" smtClean="0">
                <a:solidFill>
                  <a:schemeClr val="accent6"/>
                </a:solidFill>
              </a:rPr>
              <a:t>биологических задач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Впервые корреляционный анализ был применен для изучения связи роста сыновей с ростом отцов английским биологом и статистиком Ф. </a:t>
            </a:r>
            <a:r>
              <a:rPr lang="ru-RU" dirty="0" err="1" smtClean="0"/>
              <a:t>Гальтоном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64972" y="2405742"/>
            <a:ext cx="2950028" cy="4169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Фрэнсис</a:t>
            </a:r>
            <a:r>
              <a:rPr lang="ru-RU" dirty="0" smtClean="0"/>
              <a:t> </a:t>
            </a:r>
            <a:r>
              <a:rPr lang="ru-RU" dirty="0" err="1" smtClean="0"/>
              <a:t>Гальтон</a:t>
            </a: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(16.02.1822 – 17.01.1911)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Английский исследователь, географ, антрополог и психолог, основатель дифференциальной психологии и </a:t>
            </a:r>
            <a:r>
              <a:rPr lang="ru-RU" dirty="0" err="1" smtClean="0"/>
              <a:t>психометрики</a:t>
            </a:r>
            <a:r>
              <a:rPr lang="ru-RU" dirty="0" smtClean="0"/>
              <a:t>, статистик.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05742"/>
            <a:ext cx="3211285" cy="416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4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2" y="0"/>
            <a:ext cx="11789229" cy="10559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</a:rPr>
              <a:t>Статистическая социология: от А. </a:t>
            </a:r>
            <a:r>
              <a:rPr lang="ru-RU" sz="3600" b="1" dirty="0" err="1" smtClean="0">
                <a:solidFill>
                  <a:schemeClr val="accent6"/>
                </a:solidFill>
              </a:rPr>
              <a:t>Кетле</a:t>
            </a:r>
            <a:r>
              <a:rPr lang="ru-RU" sz="3600" b="1" dirty="0" smtClean="0">
                <a:solidFill>
                  <a:schemeClr val="accent6"/>
                </a:solidFill>
              </a:rPr>
              <a:t> до Н. Винера</a:t>
            </a:r>
            <a:endParaRPr lang="ru-RU" sz="36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27" y="878566"/>
            <a:ext cx="5944828" cy="5718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Адольф </a:t>
            </a:r>
            <a:r>
              <a:rPr lang="ru-RU" dirty="0" err="1" smtClean="0">
                <a:solidFill>
                  <a:schemeClr val="accent6"/>
                </a:solidFill>
              </a:rPr>
              <a:t>Кетле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/>
              <a:t>одним из первых начал применять </a:t>
            </a:r>
            <a:r>
              <a:rPr lang="ru-RU" dirty="0" smtClean="0">
                <a:solidFill>
                  <a:schemeClr val="accent6"/>
                </a:solidFill>
              </a:rPr>
              <a:t>статистические методы в социологии</a:t>
            </a:r>
            <a:r>
              <a:rPr lang="ru-RU" dirty="0" smtClean="0"/>
              <a:t>. Его работы были связаны с изучением данных о преступлениях в Бельгии. Он построил динамические ряды и убедился в постоянстве их числа и отношения к числу жителей. «Как будто кто-то заранее определяет, сколько человек будет убито, и притом ножом, а сколько – повешено или задушено».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6"/>
                </a:solidFill>
              </a:rPr>
              <a:t>Кетле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считал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социологию статистически детерминированной</a:t>
            </a:r>
            <a:r>
              <a:rPr lang="ru-RU" dirty="0" smtClean="0"/>
              <a:t>, позволяющей предсказывать лишь средние результаты массовых процессов.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320626" y="1565952"/>
            <a:ext cx="2852057" cy="434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Адольф </a:t>
            </a:r>
            <a:r>
              <a:rPr lang="ru-RU" dirty="0" err="1" smtClean="0"/>
              <a:t>Кетле</a:t>
            </a:r>
            <a:r>
              <a:rPr lang="ru-RU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(22.02.1796 – 17.02.1874)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Бельгийский математик, астроном, метеоролог, социолог. Один из родоначальников  статистической науки.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55" y="1565952"/>
            <a:ext cx="3112087" cy="434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87" y="943881"/>
            <a:ext cx="6576199" cy="5413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Э. Ю. Янсон о минусах применения средних величин в социологии: «Средние величины для роста окружностей разных частей тела, длины рук и ног и т.п. дали бы вероятнее не идеал, а нечто безобразное. Точно также трудно представить себе, каким образом из средних величин, полученных для проявления добрых и злых наклонностей, получился бы тип нравственно прекрасного, в котором добродетель и преступность, два взаимоисключающие друг друга качества, находились бы в гармонии».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895114" y="1704062"/>
            <a:ext cx="2296886" cy="444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Юлий Эдуардович Янсон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(27.10.1835 – 12.02.1893)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Российский экономист и статистик.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490997"/>
            <a:ext cx="3254829" cy="4440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3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71" y="127454"/>
            <a:ext cx="6369372" cy="6501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Кибернетика</a:t>
            </a:r>
            <a:r>
              <a:rPr lang="ru-RU" dirty="0" smtClean="0"/>
              <a:t> – наука о переработке информации и управлении в сложных системах. Эта наука имеет </a:t>
            </a:r>
            <a:r>
              <a:rPr lang="ru-RU" dirty="0" smtClean="0">
                <a:solidFill>
                  <a:schemeClr val="accent6"/>
                </a:solidFill>
              </a:rPr>
              <a:t>ярко выраженный статистический характер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Её создатель, </a:t>
            </a:r>
            <a:r>
              <a:rPr lang="ru-RU" dirty="0" err="1" smtClean="0"/>
              <a:t>Норберт</a:t>
            </a:r>
            <a:r>
              <a:rPr lang="ru-RU" dirty="0" smtClean="0"/>
              <a:t> Винер, говорит следующее: «... связь и управление неотделимы друг от друга как в машине, так и в живом организме, и </a:t>
            </a:r>
            <a:r>
              <a:rPr lang="ru-RU" dirty="0" smtClean="0">
                <a:solidFill>
                  <a:schemeClr val="accent6"/>
                </a:solidFill>
              </a:rPr>
              <a:t>основа этой теории вероятностная</a:t>
            </a:r>
            <a:r>
              <a:rPr lang="ru-RU" dirty="0" smtClean="0"/>
              <a:t> … Более того, в США, в России и других странах была усвоена выраженная тогда мною точка зрения, что </a:t>
            </a:r>
            <a:r>
              <a:rPr lang="ru-RU" dirty="0" smtClean="0">
                <a:solidFill>
                  <a:schemeClr val="accent6"/>
                </a:solidFill>
              </a:rPr>
              <a:t>проблема автоматизации</a:t>
            </a:r>
            <a:r>
              <a:rPr lang="ru-RU" dirty="0" smtClean="0"/>
              <a:t> – это, по существу, </a:t>
            </a:r>
            <a:r>
              <a:rPr lang="ru-RU" dirty="0" smtClean="0">
                <a:solidFill>
                  <a:schemeClr val="accent6"/>
                </a:solidFill>
              </a:rPr>
              <a:t>проблема статистическая</a:t>
            </a:r>
            <a:r>
              <a:rPr lang="ru-RU" dirty="0" smtClean="0"/>
              <a:t>, предполагающая использование случайных функций…».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41888" y="127454"/>
            <a:ext cx="5750112" cy="1275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Норберт</a:t>
            </a:r>
            <a:r>
              <a:rPr lang="ru-RU" dirty="0" smtClean="0"/>
              <a:t> Винер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(26.11.1894 – 18.03.1964)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60" y="1119752"/>
            <a:ext cx="3556568" cy="41489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38660" y="5268686"/>
            <a:ext cx="3556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Американский ученый, выдающийся математик и философ, основоположник кибернетики и теории искусственного интеллекта. </a:t>
            </a:r>
          </a:p>
        </p:txBody>
      </p:sp>
    </p:spTree>
    <p:extLst>
      <p:ext uri="{BB962C8B-B14F-4D97-AF65-F5344CB8AC3E}">
        <p14:creationId xmlns:p14="http://schemas.microsoft.com/office/powerpoint/2010/main" val="19274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142" y="170996"/>
            <a:ext cx="1097402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 статистической причинности, ее возникновении в результате переплетения в сложной системе множества причин и следствий, иначе говоря – в результате всеобщей взаимосвязи явлений мира, подробно говорил великий русский ученый А. Чупров в своем труде «Очерки по истории статистики».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34343" y="2346665"/>
            <a:ext cx="2732314" cy="4440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Александр Александрович Чупров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(18.02.1874 – 19.04.1926)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Русский статистик. </a:t>
            </a:r>
            <a:r>
              <a:rPr lang="ru-RU" dirty="0"/>
              <a:t>В</a:t>
            </a:r>
            <a:r>
              <a:rPr lang="ru-RU" dirty="0" smtClean="0"/>
              <a:t>нес большой вклад в развитие статистики. Выработал образцовую систему преподавания статистики и успешно её осуществил.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26" y="2346665"/>
            <a:ext cx="3007860" cy="409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9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570" y="0"/>
            <a:ext cx="9176657" cy="8817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Статистика и мировоззрение 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998" y="707572"/>
            <a:ext cx="10233800" cy="20279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А. Эйнштейн говорил: «Не могу поверить, что Господь Бог играет в карты! Ведь законы природы, согласно религии, «изобретены» Богом. Зачем же он включил в них случайность, вероятности, вместо того, чтобы «создать» ясные и простые жесткие законы, вроде законов Ньютона? Трудно совмещать в себе веру и науку, это бесспорно».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30712" y="2612570"/>
            <a:ext cx="3069771" cy="404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Альберт Эйнштейн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(14.03.1879 – 18.04.1955)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Физик-теоретик, один из основателей современной теоретический физики, Лауреат Нобелевской премии по физике 1921 года, общественный деятель-гуманист.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83" y="2612570"/>
            <a:ext cx="3295917" cy="4049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7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07630" y="83911"/>
            <a:ext cx="2635572" cy="330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Нильс Хенрик Давид Бор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(7.10.1885 – 18.11.1962)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Датский физик-теоретик и общественный деятель, один из создателей современной физики, лауреат Нобелевской премии по физике 1922 года.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2" y="83912"/>
            <a:ext cx="2616200" cy="3149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909716" y="83911"/>
            <a:ext cx="2635572" cy="330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Вернер Карл Гейзенберг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(5.12.1901 – 1.02.1976)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Немецкий физик-теоретик, один из создателей квантовой механики, </a:t>
            </a:r>
            <a:r>
              <a:rPr lang="ru-RU" dirty="0"/>
              <a:t>л</a:t>
            </a:r>
            <a:r>
              <a:rPr lang="ru-RU" dirty="0" smtClean="0"/>
              <a:t>ауреат Нобелевской премии по физике 1932 года.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86" y="83912"/>
            <a:ext cx="2616200" cy="3149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7630" y="3461658"/>
            <a:ext cx="2635572" cy="3309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Эрвин Рудольф Йозеф Александр </a:t>
            </a:r>
            <a:r>
              <a:rPr lang="ru-RU" dirty="0" err="1" smtClean="0"/>
              <a:t>Шрёдингер</a:t>
            </a:r>
            <a:r>
              <a:rPr lang="ru-RU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(12.08.1887 – 4.01.1961)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Австрийский физик-теоретик, один из создателей квантовой механики, лауреат Нобелевской премии по физике 1933 года.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2" y="3461658"/>
            <a:ext cx="2616200" cy="3309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909716" y="3461658"/>
            <a:ext cx="2635572" cy="3309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Андрей Николаевич Колмогоров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(25.04.1903 – 20.10.1987)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Советский математик, один из крупнейших математиков </a:t>
            </a:r>
            <a:r>
              <a:rPr lang="en-US" dirty="0" smtClean="0"/>
              <a:t>XX </a:t>
            </a:r>
            <a:r>
              <a:rPr lang="ru-RU" dirty="0" smtClean="0"/>
              <a:t>века. Один из основоположников современной теории вероятности.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86" y="3461658"/>
            <a:ext cx="2616200" cy="3309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1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5" y="1068779"/>
            <a:ext cx="11899076" cy="31469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Задача науки не в том, чтобы исключить случайности и всюду искать жесткие законы, а в том, чтобы включить случайность в свои выводы, прогнозы, и в том, чтобы по возможности расширять сферу математического измерения вероятностей.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043" y="3211581"/>
            <a:ext cx="81741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Всякая достаточно сложная природная, социальная или техническая система подчиняется </a:t>
            </a:r>
            <a:r>
              <a:rPr lang="ru-RU" sz="2800" dirty="0">
                <a:solidFill>
                  <a:schemeClr val="accent6"/>
                </a:solidFill>
              </a:rPr>
              <a:t>статистическим</a:t>
            </a:r>
            <a:r>
              <a:rPr lang="ru-RU" sz="2800" dirty="0"/>
              <a:t> по своей форме проявления </a:t>
            </a:r>
            <a:r>
              <a:rPr lang="ru-RU" sz="2800" dirty="0">
                <a:solidFill>
                  <a:schemeClr val="accent6"/>
                </a:solidFill>
              </a:rPr>
              <a:t>закономерностям</a:t>
            </a:r>
            <a:r>
              <a:rPr lang="ru-RU" sz="2800" dirty="0"/>
              <a:t>, т.е. сочетаем необходимые средние значения параметров, тенденции развития со случайной вариацией и волатильностью индивидуальных значений этих параметров.</a:t>
            </a:r>
            <a:r>
              <a:rPr lang="ru-RU" sz="28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044" y="129132"/>
            <a:ext cx="11851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/>
                </a:solidFill>
              </a:rPr>
              <a:t>Сформулируем основные черты новой статистической или стохастической, т.е. вероятностной картины мира:</a:t>
            </a:r>
          </a:p>
        </p:txBody>
      </p:sp>
      <p:pic>
        <p:nvPicPr>
          <p:cNvPr id="9" name="Picture 2" descr="C:\Users\Владимир\Downloads\contact-center-report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6" y="3211581"/>
            <a:ext cx="2852759" cy="27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00" y="1"/>
            <a:ext cx="11556694" cy="1090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</a:rPr>
              <a:t>Стихийные зачатки статистического мировоззрения </a:t>
            </a:r>
            <a:endParaRPr lang="ru-RU" sz="44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747" y="1090671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«С самого зарождения наук, философы Древней Греции сформулировали не только понятие о законе (</a:t>
            </a:r>
            <a:r>
              <a:rPr lang="en-US" dirty="0" smtClean="0"/>
              <a:t>“</a:t>
            </a:r>
            <a:r>
              <a:rPr lang="ru-RU" dirty="0" err="1" smtClean="0"/>
              <a:t>номос</a:t>
            </a:r>
            <a:r>
              <a:rPr lang="en-US" dirty="0" smtClean="0"/>
              <a:t>”</a:t>
            </a:r>
            <a:r>
              <a:rPr lang="ru-RU" dirty="0" smtClean="0"/>
              <a:t>), но и случайности (</a:t>
            </a:r>
            <a:r>
              <a:rPr lang="en-US" dirty="0" smtClean="0"/>
              <a:t>“</a:t>
            </a:r>
            <a:r>
              <a:rPr lang="ru-RU" dirty="0" err="1" smtClean="0"/>
              <a:t>тюхе</a:t>
            </a:r>
            <a:r>
              <a:rPr lang="en-US" dirty="0" smtClean="0"/>
              <a:t>”</a:t>
            </a:r>
            <a:r>
              <a:rPr lang="ru-RU" dirty="0" smtClean="0"/>
              <a:t>), т.е. нечто, противоположное закону, непредсказуемое.»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8" y="2351313"/>
            <a:ext cx="7108372" cy="4181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8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6" y="106879"/>
            <a:ext cx="11851576" cy="442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Случайная вариация индивидуальных значений признаков у разных единиц совокупности не только не вредна, наоборот, в природе она является источником, создающим исходный материал для приспособления системы к разнообразным условиям, источником для развития. Как говорил А. </a:t>
            </a:r>
            <a:r>
              <a:rPr lang="ru-RU" sz="3200" dirty="0" err="1" smtClean="0"/>
              <a:t>Кетле</a:t>
            </a:r>
            <a:r>
              <a:rPr lang="ru-RU" sz="3200" dirty="0" smtClean="0"/>
              <a:t>: «</a:t>
            </a:r>
            <a:r>
              <a:rPr lang="ru-RU" sz="3200" dirty="0" smtClean="0">
                <a:solidFill>
                  <a:schemeClr val="accent6"/>
                </a:solidFill>
              </a:rPr>
              <a:t>В мире существуют общий закон, предназначенный как бы для того, чтобы разливать жизнь во Вселенной; в силу этого закона все живущее подлежит бесконечному разнообразию… Каждый предмет подвержен флюктуациям</a:t>
            </a:r>
            <a:r>
              <a:rPr lang="ru-RU" sz="3200" dirty="0" smtClean="0"/>
              <a:t>». </a:t>
            </a:r>
            <a:endParaRPr lang="ru-RU" sz="3200" dirty="0"/>
          </a:p>
        </p:txBody>
      </p:sp>
      <p:pic>
        <p:nvPicPr>
          <p:cNvPr id="5" name="Picture 3" descr="C:\Users\Владимир\Downloads\2000px-Fisher_iris_versicolor_sepalwidt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63" y="3752601"/>
            <a:ext cx="4085111" cy="29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4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Практическое значение статистической методологии познания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28" y="1369106"/>
            <a:ext cx="6423801" cy="5227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1939 году У. Э. </a:t>
            </a:r>
            <a:r>
              <a:rPr lang="ru-RU" dirty="0" err="1" smtClean="0"/>
              <a:t>Шухарт</a:t>
            </a:r>
            <a:r>
              <a:rPr lang="ru-RU" dirty="0" smtClean="0"/>
              <a:t> предложил </a:t>
            </a:r>
            <a:r>
              <a:rPr lang="ru-RU" dirty="0" smtClean="0">
                <a:solidFill>
                  <a:schemeClr val="accent6"/>
                </a:solidFill>
              </a:rPr>
              <a:t>метод статистического контроля качества продукции</a:t>
            </a:r>
            <a:r>
              <a:rPr lang="ru-RU" dirty="0" smtClean="0"/>
              <a:t>, основанный на понятии о </a:t>
            </a:r>
            <a:r>
              <a:rPr lang="ru-RU" dirty="0" smtClean="0">
                <a:solidFill>
                  <a:schemeClr val="accent6"/>
                </a:solidFill>
              </a:rPr>
              <a:t>статистическом распределении варьирующих параметров </a:t>
            </a:r>
            <a:r>
              <a:rPr lang="ru-RU" dirty="0" smtClean="0"/>
              <a:t>технологического процесса и самих изделий.  </a:t>
            </a:r>
          </a:p>
          <a:p>
            <a:pPr marL="0" indent="0">
              <a:buNone/>
            </a:pPr>
            <a:r>
              <a:rPr lang="ru-RU" dirty="0" smtClean="0"/>
              <a:t>Внедрение статистического контроля качества резко повысило качество многих видов продукции, особенно сложных, вроде автомобиля, телевизора, ЭВМ.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32231" y="1905000"/>
            <a:ext cx="2635572" cy="3581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Уолтер</a:t>
            </a:r>
            <a:r>
              <a:rPr lang="ru-RU" dirty="0" smtClean="0"/>
              <a:t> Эндрю </a:t>
            </a:r>
            <a:r>
              <a:rPr lang="ru-RU" dirty="0" err="1" smtClean="0"/>
              <a:t>Шухарт</a:t>
            </a: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(18.03.1891 – 11.03.1967)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Всемирно известный американский ученый и консультант по теории управления качеством.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3" y="1785258"/>
            <a:ext cx="2862940" cy="3701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4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127453"/>
            <a:ext cx="10233800" cy="24633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Ещё одним примером является моё исследование в области </a:t>
            </a:r>
            <a:r>
              <a:rPr lang="ru-RU" dirty="0" smtClean="0">
                <a:solidFill>
                  <a:schemeClr val="accent6"/>
                </a:solidFill>
              </a:rPr>
              <a:t>влияния изменения климата на растения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Используя статистическую методологию анализа временных рядов, за 130-летний период мною </a:t>
            </a:r>
            <a:r>
              <a:rPr lang="ru-RU" dirty="0" smtClean="0">
                <a:solidFill>
                  <a:schemeClr val="accent6"/>
                </a:solidFill>
              </a:rPr>
              <a:t>доказана адаптация растений к изменению климата</a:t>
            </a:r>
            <a:r>
              <a:rPr lang="ru-RU" dirty="0" smtClean="0"/>
              <a:t>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9" y="2721427"/>
            <a:ext cx="5218954" cy="3509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768317" y="2590799"/>
            <a:ext cx="2884713" cy="413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временного ряда </a:t>
            </a:r>
            <a:endParaRPr lang="ru-RU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7428137" y="2789348"/>
            <a:ext cx="707572" cy="10559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400800" y="3866468"/>
            <a:ext cx="2198913" cy="609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Корреляционный анализ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67056" y="4686071"/>
            <a:ext cx="2013857" cy="566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Спектральный анализ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9613444" y="3028605"/>
            <a:ext cx="1" cy="1643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10457087" y="2797628"/>
            <a:ext cx="449034" cy="28867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9573984" y="5684383"/>
            <a:ext cx="2498272" cy="781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Модели авторегрессии и скользящего среднего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1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8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000" y="0"/>
            <a:ext cx="10646884" cy="849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Список использованной литературы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9571" y="926035"/>
            <a:ext cx="11909502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Афанасьев В.Н., Маркова А.И. Курс лекций по истории статистики: Оренбург: изд. Центр ОГАУ, 2003.-376 с.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Винер Н. Мое отношение к кибернетике, ее прошлое и будущее: М., Советское радио, 1969 г., с. 17-18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(перев. с англ.).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Дружинин Н.К. Развитие основных идей статистической науки-М.: Статистика, 1979.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Максвелл Д. Статьи и речи. М.:Наука.1968 г., с. 108.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Карпенко Б.И. Развитие идей и категорий математической статистики.- М.: Наука, 1979. 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Кауфман А.А. Теория  и методы статистики. 3 изд. М.,1916г., с.159-160.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Купцов В.И. Детерминизм и вероятность. - М.: Политическая литература, 1976.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Лаплас П. Опыт философии теории вероятностей. - М.: 1908г. с.9.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Плошко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Б.Г., Елисеева И.И. История статистики. - М.: Финансы и статистика, 1990.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Реньи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Трилогия о математике (гл.2). Письма о вероятности.-Пер. с венг. -М.: Мир, 1980.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Эйнштейн А., и др. Эволюция физики. - М.: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Гостехиздат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1948г., с. 255.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Кетле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Специальная система и законы, ею управляющие. С.-Петербург.1866г., с. 16 (перев. с франц.).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Использование в образовании статистической методологии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познания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/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Афанасьев В.Н. В сборнике: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Университетский комплекс как региональный центр образования, науки и культуры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Материалы Всероссийской научно-методической конференции. Министерство образования и науки Российской Федерации; Федеральное государственное бюджетное образовательное учреждение высшего профессионального образования "Оренбургский государственный университет". - 2014. - С. 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93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28" y="748892"/>
            <a:ext cx="10945620" cy="35237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accent6"/>
                </a:solidFill>
              </a:rPr>
              <a:t>Приказ Минтруда России от 08.09.2015 N 605н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"Об утверждении профессионального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стандарта "Статистик"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(Зарегистрировано в Минюсте России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4000" dirty="0">
                <a:solidFill>
                  <a:schemeClr val="accent6"/>
                </a:solidFill>
              </a:rPr>
              <a:t>02.10.2015 N 39121)</a:t>
            </a:r>
            <a:br>
              <a:rPr lang="ru-RU" sz="4000" dirty="0">
                <a:solidFill>
                  <a:schemeClr val="accent6"/>
                </a:solidFill>
              </a:rPr>
            </a:b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478" y="3659360"/>
            <a:ext cx="11664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В соответствии с пунктом 16 Правил разработки, утверждения и применения профессиональных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стандартов, утвержденных постановлением Правительства Российской Федерации от 22 января 2013 г.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N 23 (Собрание законодательства Российской Федерации, 2013, N 4, ст. 293; 2014, N 39, ст. 5266),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приказываю: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Утвердить прилагаемый профессиональный стандарт "Статистик".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endParaRPr lang="ru-RU" dirty="0" smtClean="0">
              <a:solidFill>
                <a:schemeClr val="tx1">
                  <a:lumMod val="95000"/>
                </a:schemeClr>
              </a:solidFill>
              <a:latin typeface="ArialMT"/>
            </a:endParaRPr>
          </a:p>
          <a:p>
            <a:pPr algn="r"/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MT"/>
              </a:rPr>
              <a:t>Министр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/>
            </a:r>
            <a:b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MT"/>
              </a:rPr>
              <a:t>М.А.ТОПИЛИН</a:t>
            </a:r>
            <a:r>
              <a:rPr lang="ru-RU" dirty="0">
                <a:solidFill>
                  <a:srgbClr val="000000"/>
                </a:solidFill>
                <a:latin typeface="ArialMT"/>
              </a:rPr>
              <a:t/>
            </a:r>
            <a:br>
              <a:rPr lang="ru-RU" dirty="0">
                <a:solidFill>
                  <a:srgbClr val="000000"/>
                </a:solidFill>
                <a:latin typeface="Arial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85" y="130627"/>
            <a:ext cx="11572744" cy="3777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/>
                </a:solidFill>
              </a:rPr>
              <a:t>Основная цель вида профессиональной </a:t>
            </a:r>
            <a:r>
              <a:rPr lang="ru-RU" dirty="0" smtClean="0">
                <a:solidFill>
                  <a:schemeClr val="accent6"/>
                </a:solidFill>
              </a:rPr>
              <a:t>деятельности статистика: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«Совершенствование</a:t>
            </a:r>
            <a:r>
              <a:rPr lang="ru-RU" dirty="0">
                <a:solidFill>
                  <a:schemeClr val="accent6"/>
                </a:solidFill>
              </a:rPr>
              <a:t>, развитие и разработка статистической теории и методологии; сбор, </a:t>
            </a:r>
            <a:r>
              <a:rPr lang="ru-RU" dirty="0" smtClean="0">
                <a:solidFill>
                  <a:schemeClr val="accent6"/>
                </a:solidFill>
              </a:rPr>
              <a:t>обработка, систематизация </a:t>
            </a:r>
            <a:r>
              <a:rPr lang="ru-RU" dirty="0">
                <a:solidFill>
                  <a:schemeClr val="accent6"/>
                </a:solidFill>
              </a:rPr>
              <a:t>и обобщение массовой информации о состоянии и развитии </a:t>
            </a:r>
            <a:r>
              <a:rPr lang="ru-RU" dirty="0" smtClean="0">
                <a:solidFill>
                  <a:schemeClr val="accent6"/>
                </a:solidFill>
              </a:rPr>
              <a:t>естественных, гуманитарных </a:t>
            </a:r>
            <a:r>
              <a:rPr lang="ru-RU" dirty="0">
                <a:solidFill>
                  <a:schemeClr val="accent6"/>
                </a:solidFill>
              </a:rPr>
              <a:t>(социальных, </a:t>
            </a:r>
            <a:r>
              <a:rPr lang="ru-RU" dirty="0" smtClean="0">
                <a:solidFill>
                  <a:schemeClr val="accent6"/>
                </a:solidFill>
              </a:rPr>
              <a:t>экономических, демографических</a:t>
            </a:r>
            <a:r>
              <a:rPr lang="ru-RU" dirty="0">
                <a:solidFill>
                  <a:schemeClr val="accent6"/>
                </a:solidFill>
              </a:rPr>
              <a:t>), технических и </a:t>
            </a:r>
            <a:r>
              <a:rPr lang="ru-RU" dirty="0" smtClean="0">
                <a:solidFill>
                  <a:schemeClr val="accent6"/>
                </a:solidFill>
              </a:rPr>
              <a:t>медицинских процессов </a:t>
            </a:r>
            <a:r>
              <a:rPr lang="ru-RU" dirty="0">
                <a:solidFill>
                  <a:schemeClr val="accent6"/>
                </a:solidFill>
              </a:rPr>
              <a:t>и явлений, ее анализ и </a:t>
            </a:r>
            <a:r>
              <a:rPr lang="ru-RU" dirty="0" smtClean="0">
                <a:solidFill>
                  <a:schemeClr val="accent6"/>
                </a:solidFill>
              </a:rPr>
              <a:t>распространение»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2" y="3102427"/>
            <a:ext cx="6206218" cy="357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" y="693622"/>
            <a:ext cx="4811485" cy="5159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Уильям Росс Эшби</a:t>
            </a:r>
            <a:br>
              <a:rPr lang="ru-RU" dirty="0" smtClean="0"/>
            </a:br>
            <a:r>
              <a:rPr lang="ru-RU" dirty="0" smtClean="0"/>
              <a:t>(06.09.1903-15.11.1972)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Английский психиатр, специалист по кибернетике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3" y="1600765"/>
            <a:ext cx="3062514" cy="3062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23657" y="2004102"/>
            <a:ext cx="7685314" cy="2255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/>
              <a:t>Закон Эшби: «Успешно существовать в варьирующей среде может лишь такая система, внутренняя вариация которой, по крайней мере, не меньше, чем вариация внешней среды».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6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143" y="13833"/>
            <a:ext cx="10233800" cy="797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Зачатки практического применения знаний о статистической закономерности: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92143" y="811437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Уже в </a:t>
            </a:r>
            <a:r>
              <a:rPr lang="en-US" dirty="0" smtClean="0"/>
              <a:t>XIV </a:t>
            </a:r>
            <a:r>
              <a:rPr lang="ru-RU" dirty="0" smtClean="0"/>
              <a:t>веке в торговых государствах – Венеции и Нидерландах появились страховые общества, которые давали страховку купцам или компаниям (основываясь на опыте о частоте кораблекрушений или гибели кораблей от нападения пиратов) и взимали за это плату, которая превышала стоимость страховки, умноженную на частоту гибели кораблей.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14" y="3167743"/>
            <a:ext cx="8828314" cy="36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Изгнание случайности из научного рая или жесткий детерминизм Ньютона-Лапласа 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57" y="1344840"/>
            <a:ext cx="3626171" cy="3466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Исаак Ньютон </a:t>
            </a:r>
          </a:p>
          <a:p>
            <a:pPr marL="0" indent="0">
              <a:buNone/>
            </a:pPr>
            <a:r>
              <a:rPr lang="ru-RU" dirty="0" smtClean="0"/>
              <a:t>(4.01.1643-31.03.1727)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Английский физик, математик, механик и астроном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28" y="1344840"/>
            <a:ext cx="3175000" cy="43561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246230" y="1325562"/>
            <a:ext cx="4945770" cy="568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Величайшее достижение человеческого разума: </a:t>
            </a:r>
            <a:br>
              <a:rPr lang="ru-RU" dirty="0" smtClean="0"/>
            </a:br>
            <a:r>
              <a:rPr lang="ru-RU" dirty="0" smtClean="0"/>
              <a:t>открытие в </a:t>
            </a:r>
            <a:r>
              <a:rPr lang="en-US" dirty="0" smtClean="0"/>
              <a:t>XVII </a:t>
            </a:r>
            <a:r>
              <a:rPr lang="ru-RU" dirty="0" smtClean="0"/>
              <a:t>веке законов механического движения тел, которые позволили людям проектировать и изготавливать разнообразные механизмы, многократно повысившие производительность труда.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7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76201"/>
            <a:ext cx="11778343" cy="16872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1845 году астрономы У. </a:t>
            </a:r>
            <a:r>
              <a:rPr lang="ru-RU" dirty="0" err="1" smtClean="0"/>
              <a:t>Леверрье</a:t>
            </a:r>
            <a:r>
              <a:rPr lang="ru-RU" dirty="0" smtClean="0"/>
              <a:t>  и Дж. Адамс на основе законов механики вычислили массу и даже расположение неизвестной людям планеты солнечной системы. На следующий год планета действительна была обнаружена в указанном месте и получила название Нептун.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2171699"/>
            <a:ext cx="3080657" cy="42127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Урбен</a:t>
            </a:r>
            <a:r>
              <a:rPr lang="ru-RU" dirty="0" smtClean="0"/>
              <a:t> Жан Жозеф </a:t>
            </a:r>
            <a:r>
              <a:rPr lang="ru-RU" dirty="0" err="1" smtClean="0"/>
              <a:t>Леверрье</a:t>
            </a:r>
            <a:r>
              <a:rPr lang="ru-RU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(11.03.1811-23.09.1877)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Французский математик, занимавшийся небесной механикой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8" y="2171699"/>
            <a:ext cx="3211286" cy="421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047016" y="2188026"/>
            <a:ext cx="2906485" cy="421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Джон </a:t>
            </a:r>
            <a:r>
              <a:rPr lang="ru-RU" dirty="0" err="1" smtClean="0"/>
              <a:t>Коуч</a:t>
            </a:r>
            <a:r>
              <a:rPr lang="ru-RU" dirty="0" smtClean="0"/>
              <a:t> Адамс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(5.06.1819-21.01.1892)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Британский математик и астроном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4" y="2171698"/>
            <a:ext cx="3287485" cy="421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1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0"/>
            <a:ext cx="11800113" cy="24492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«Разум, который для некоторого мгновенья знал бы все действующие в природе силы и взаимное расположение всех составляющих её тел, если бы при том он был достаточно мощным, чтоб подвергнуть эти данные вычислению, охватил бы в одной формуле движения величайших светил небесных и движения мельчайших атомов: ничто не было бы для него недостоверным; будущее, как и прошедшее, были бы открыты его взору».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58686" y="2868381"/>
            <a:ext cx="3732438" cy="327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Пьер-Симон де Лаплас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(23.03.1749 -5.03.1827)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Французский математик, механик, физик и астроном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3" y="2438395"/>
            <a:ext cx="3365047" cy="412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1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0"/>
            <a:ext cx="1095102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Человек не только хочет играть в карты, но и хочет знать законы игры – законы случайностей!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4" y="1793193"/>
            <a:ext cx="2839429" cy="48083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Блез</a:t>
            </a:r>
            <a:r>
              <a:rPr lang="ru-RU" dirty="0" smtClean="0"/>
              <a:t> Паскаль </a:t>
            </a:r>
          </a:p>
          <a:p>
            <a:pPr marL="0" indent="0" algn="ctr">
              <a:buNone/>
            </a:pPr>
            <a:r>
              <a:rPr lang="ru-RU" dirty="0" smtClean="0"/>
              <a:t>(19.06.1623-19.08.1662)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Французский математик, механик, физик, литератор и философ. Один из основателей мат. анализа, теории вероятностей и проективной геометрии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1793193"/>
            <a:ext cx="3308534" cy="4808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02469" y="1801129"/>
            <a:ext cx="2812931" cy="4808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Пьер де Ферма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(17.08.1601-12.01.1665)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Французский математик. Один из создателей аналитической геометрии, мат. анализа, теории вероятностей и теории чисел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9" y="1793192"/>
            <a:ext cx="3229429" cy="4816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3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33" y="56470"/>
            <a:ext cx="2471057" cy="31874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Якоб Бернулли </a:t>
            </a:r>
          </a:p>
          <a:p>
            <a:pPr marL="0" indent="0" algn="ctr">
              <a:buNone/>
            </a:pPr>
            <a:r>
              <a:rPr lang="ru-RU" dirty="0" smtClean="0"/>
              <a:t>(6.01.1655 – 16.08.1705)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Швейцарский математик. Один из основателей теории вероятностей и мат. анализа.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90" y="56469"/>
            <a:ext cx="2757067" cy="318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370603" y="56470"/>
            <a:ext cx="2471057" cy="3187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Христиан Гюйгенс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(14.04.1629 – 8.07.1695)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Нидерландский механик, физик, математик, астроном и изобретатель.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60" y="56470"/>
            <a:ext cx="2435940" cy="3187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43333" y="3516087"/>
            <a:ext cx="2471057" cy="324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err="1" smtClean="0"/>
              <a:t>Пафнутий</a:t>
            </a:r>
            <a:r>
              <a:rPr lang="ru-RU" dirty="0" smtClean="0"/>
              <a:t> Львович Чебышёв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(16.05.1821 – 8.12.1894)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Русский математик и механик. Внес фундаментальный вклад в развитие теории чисел и теории вероятностей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89" y="3516086"/>
            <a:ext cx="2757068" cy="324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370602" y="3516087"/>
            <a:ext cx="2471057" cy="324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Андрей Андреевич Марков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(14.06.1856 – 20.07.1922)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Русский математик, академик. Внес фундаментальный вклад в развитие теории чисел, мат. анализа и теории вероятностей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60" y="3453039"/>
            <a:ext cx="2435940" cy="3294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1969</TotalTime>
  <Words>1984</Words>
  <Application>Microsoft Office PowerPoint</Application>
  <PresentationFormat>Произвольный</PresentationFormat>
  <Paragraphs>169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Глубина</vt:lpstr>
      <vt:lpstr>Презентация PowerPoint</vt:lpstr>
      <vt:lpstr>Стихийные зачатки статистического мировоззрения </vt:lpstr>
      <vt:lpstr>Презентация PowerPoint</vt:lpstr>
      <vt:lpstr>Презентация PowerPoint</vt:lpstr>
      <vt:lpstr>Изгнание случайности из научного рая или жесткий детерминизм Ньютона-Лапласа </vt:lpstr>
      <vt:lpstr>Презентация PowerPoint</vt:lpstr>
      <vt:lpstr>Презентация PowerPoint</vt:lpstr>
      <vt:lpstr>Человек не только хочет играть в карты, но и хочет знать законы игры – законы случайностей!</vt:lpstr>
      <vt:lpstr>Презентация PowerPoint</vt:lpstr>
      <vt:lpstr>Развитие статистической методологии естествознания </vt:lpstr>
      <vt:lpstr>Презентация PowerPoint</vt:lpstr>
      <vt:lpstr>Презентация PowerPoint</vt:lpstr>
      <vt:lpstr>Статистическая социология: от А. Кетле до Н. Винера</vt:lpstr>
      <vt:lpstr>Презентация PowerPoint</vt:lpstr>
      <vt:lpstr>Презентация PowerPoint</vt:lpstr>
      <vt:lpstr>Презентация PowerPoint</vt:lpstr>
      <vt:lpstr>Статистика и мировоззрение </vt:lpstr>
      <vt:lpstr>Презентация PowerPoint</vt:lpstr>
      <vt:lpstr>Презентация PowerPoint</vt:lpstr>
      <vt:lpstr>Презентация PowerPoint</vt:lpstr>
      <vt:lpstr>Практическое значение статистической методологии познания</vt:lpstr>
      <vt:lpstr>Презентация PowerPoint</vt:lpstr>
      <vt:lpstr>Список использованной литературы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Ashirogi-D)))</dc:creator>
  <cp:lastModifiedBy>Владимир</cp:lastModifiedBy>
  <cp:revision>69</cp:revision>
  <dcterms:created xsi:type="dcterms:W3CDTF">2016-01-13T04:33:48Z</dcterms:created>
  <dcterms:modified xsi:type="dcterms:W3CDTF">2016-12-01T13:32:05Z</dcterms:modified>
</cp:coreProperties>
</file>